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285" r:id="rId3"/>
    <p:sldId id="295" r:id="rId4"/>
    <p:sldId id="301" r:id="rId5"/>
    <p:sldId id="297" r:id="rId6"/>
    <p:sldId id="296" r:id="rId7"/>
    <p:sldId id="280" r:id="rId8"/>
    <p:sldId id="312" r:id="rId9"/>
    <p:sldId id="303" r:id="rId10"/>
    <p:sldId id="271" r:id="rId11"/>
    <p:sldId id="266" r:id="rId12"/>
    <p:sldId id="276" r:id="rId13"/>
    <p:sldId id="309" r:id="rId14"/>
    <p:sldId id="310" r:id="rId15"/>
    <p:sldId id="311" r:id="rId16"/>
    <p:sldId id="30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59" autoAdjust="0"/>
    <p:restoredTop sz="94660"/>
  </p:normalViewPr>
  <p:slideViewPr>
    <p:cSldViewPr snapToGrid="0">
      <p:cViewPr>
        <p:scale>
          <a:sx n="75" d="100"/>
          <a:sy n="75" d="100"/>
        </p:scale>
        <p:origin x="-76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9FD3-0C3E-42E7-AF91-3D7A875BAAA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9075-DD6E-437A-B07B-F1B378149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41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9FD3-0C3E-42E7-AF91-3D7A875BAAA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9075-DD6E-437A-B07B-F1B378149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985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9FD3-0C3E-42E7-AF91-3D7A875BAAA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9075-DD6E-437A-B07B-F1B378149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302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9FD3-0C3E-42E7-AF91-3D7A875BAAA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9075-DD6E-437A-B07B-F1B378149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418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9FD3-0C3E-42E7-AF91-3D7A875BAAA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9075-DD6E-437A-B07B-F1B378149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07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9FD3-0C3E-42E7-AF91-3D7A875BAAA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9075-DD6E-437A-B07B-F1B378149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33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9FD3-0C3E-42E7-AF91-3D7A875BAAA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9075-DD6E-437A-B07B-F1B378149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9FD3-0C3E-42E7-AF91-3D7A875BAAA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9075-DD6E-437A-B07B-F1B378149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63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9FD3-0C3E-42E7-AF91-3D7A875BAAA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9075-DD6E-437A-B07B-F1B378149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144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9FD3-0C3E-42E7-AF91-3D7A875BAAA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9075-DD6E-437A-B07B-F1B378149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63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9FD3-0C3E-42E7-AF91-3D7A875BAAA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9075-DD6E-437A-B07B-F1B378149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783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59FD3-0C3E-42E7-AF91-3D7A875BAAA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C9075-DD6E-437A-B07B-F1B378149D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08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2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7.png"/><Relationship Id="rId5" Type="http://schemas.microsoft.com/office/2007/relationships/media" Target="../media/media5.mp3"/><Relationship Id="rId10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32.png"/><Relationship Id="rId3" Type="http://schemas.microsoft.com/office/2007/relationships/media" Target="../media/media7.mp3"/><Relationship Id="rId21" Type="http://schemas.openxmlformats.org/officeDocument/2006/relationships/image" Target="../media/image50.png"/><Relationship Id="rId7" Type="http://schemas.microsoft.com/office/2007/relationships/hdphoto" Target="../media/hdphoto3.wdp"/><Relationship Id="rId12" Type="http://schemas.openxmlformats.org/officeDocument/2006/relationships/image" Target="../media/image45.png"/><Relationship Id="rId17" Type="http://schemas.microsoft.com/office/2007/relationships/hdphoto" Target="../media/hdphoto4.wdp"/><Relationship Id="rId2" Type="http://schemas.openxmlformats.org/officeDocument/2006/relationships/audio" Target="../media/media6.mp3"/><Relationship Id="rId16" Type="http://schemas.openxmlformats.org/officeDocument/2006/relationships/image" Target="../media/image49.png"/><Relationship Id="rId20" Type="http://schemas.openxmlformats.org/officeDocument/2006/relationships/image" Target="../media/image8.png"/><Relationship Id="rId1" Type="http://schemas.microsoft.com/office/2007/relationships/media" Target="../media/media6.mp3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9.png"/><Relationship Id="rId4" Type="http://schemas.openxmlformats.org/officeDocument/2006/relationships/audio" Target="../media/media7.mp3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png"/><Relationship Id="rId5" Type="http://schemas.microsoft.com/office/2007/relationships/hdphoto" Target="../media/hdphoto2.wdp"/><Relationship Id="rId4" Type="http://schemas.openxmlformats.org/officeDocument/2006/relationships/image" Target="../media/image51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microsoft.com/office/2007/relationships/hdphoto" Target="../media/hdphoto3.wdp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40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microsoft.com/office/2007/relationships/hdphoto" Target="../media/hdphoto3.wdp"/><Relationship Id="rId7" Type="http://schemas.openxmlformats.org/officeDocument/2006/relationships/image" Target="../media/image24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image" Target="../media/image40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89.png"/><Relationship Id="rId5" Type="http://schemas.openxmlformats.org/officeDocument/2006/relationships/image" Target="../media/image22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8.jp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12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96" y="789635"/>
            <a:ext cx="10788203" cy="60683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69289"/>
            <a:ext cx="12192000" cy="640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«ЗА РОДИНУ — НА АМБРАЗУРУ ДЗОТА»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ru-RU" sz="4400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32914" y="6095555"/>
            <a:ext cx="4513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Arial Narrow" panose="020B0606020202030204" pitchFamily="34" charset="0"/>
              </a:rPr>
              <a:t>КВЕСТ-ИГРА</a:t>
            </a:r>
          </a:p>
          <a:p>
            <a:pPr algn="r"/>
            <a:r>
              <a:rPr lang="ru-RU" b="1" dirty="0">
                <a:latin typeface="Arial Narrow" panose="020B0606020202030204" pitchFamily="34" charset="0"/>
              </a:rPr>
              <a:t>ДЛЯ УЧАЩИХСЯ </a:t>
            </a:r>
            <a:r>
              <a:rPr lang="en-US" b="1" dirty="0">
                <a:latin typeface="Arial Narrow" panose="020B0606020202030204" pitchFamily="34" charset="0"/>
              </a:rPr>
              <a:t>III</a:t>
            </a:r>
            <a:r>
              <a:rPr lang="ru-RU" b="1" dirty="0">
                <a:latin typeface="Arial Narrow" panose="020B0606020202030204" pitchFamily="34" charset="0"/>
              </a:rPr>
              <a:t>,</a:t>
            </a:r>
            <a:r>
              <a:rPr lang="en-US" b="1" dirty="0">
                <a:latin typeface="Arial Narrow" panose="020B0606020202030204" pitchFamily="34" charset="0"/>
              </a:rPr>
              <a:t> IV</a:t>
            </a:r>
            <a:r>
              <a:rPr lang="ru-RU" b="1" dirty="0">
                <a:latin typeface="Arial Narrow" panose="020B0606020202030204" pitchFamily="34" charset="0"/>
              </a:rPr>
              <a:t>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55087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8032"/>
            <a:ext cx="12192000" cy="6886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3749" y="1722947"/>
            <a:ext cx="5391151" cy="86918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Селезнёв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Григорьевич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(11.10.1915–30.06.1944)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Сычково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Бобруйский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район, Могилёвская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16436" y="2973165"/>
            <a:ext cx="4174412" cy="3385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425, 823, 427, 221, 712, 722, 323, 211, 625, 832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2968" y="2980534"/>
            <a:ext cx="1022180" cy="1587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333748" y="3358621"/>
            <a:ext cx="5391151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Майсурадзе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Георгий Васильевич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(1908 – 23.02.1966)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д. Глушец,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Лоевский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район, Гомельская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26314" y="4680514"/>
            <a:ext cx="2954655" cy="3385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221, 123, 825, 133, 529, 723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514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52968" y="4770118"/>
            <a:ext cx="1014104" cy="1501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333748" y="5074816"/>
            <a:ext cx="5391152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Ефимович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(18.11.1924–14.11.1943)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Шумшино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Лиозненский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52968" y="1387796"/>
            <a:ext cx="970250" cy="1390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156" y="1615946"/>
            <a:ext cx="2844000" cy="2729176"/>
          </a:xfrm>
        </p:spPr>
        <p:txBody>
          <a:bodyPr>
            <a:noAutofit/>
          </a:bodyPr>
          <a:lstStyle/>
          <a:p>
            <a:pPr marL="0" indent="0">
              <a:lnSpc>
                <a:spcPct val="600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грохнули дали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гнева солдата,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крови захлебнувшись,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Умолк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пулемёт.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рота, поднявшись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полем крылато,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едином порыве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Рванулась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вперёд. 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Чтит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героя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Деревня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Сычково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стал для неё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любимейший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сын.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 бессмертный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Бойца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Селезнёва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проложил нам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вражий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Берлин.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9348" y="329178"/>
            <a:ext cx="108458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отрывок из стихотворения о сержанте М. Г.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Селезнёве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совершившем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подвиг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белорусской земле. 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Расшифруйте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фамилии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 героев, которые закрыли собой амбразуру вражеского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дота. 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цифра шифровки обозначает номер строки второго столбика, вторая цифра — номер слова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строке, третья цифра — номер буквы в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слове.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май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08908" y="3469320"/>
            <a:ext cx="609600" cy="609600"/>
          </a:xfrm>
          <a:prstGeom prst="rect">
            <a:avLst/>
          </a:prstGeom>
        </p:spPr>
      </p:pic>
      <p:pic>
        <p:nvPicPr>
          <p:cNvPr id="9" name="селезнев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08908" y="1778159"/>
            <a:ext cx="609600" cy="609600"/>
          </a:xfrm>
          <a:prstGeom prst="rect">
            <a:avLst/>
          </a:prstGeom>
        </p:spPr>
      </p:pic>
      <p:pic>
        <p:nvPicPr>
          <p:cNvPr id="15" name="смирнов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08908" y="5216292"/>
            <a:ext cx="609600" cy="609600"/>
          </a:xfrm>
          <a:prstGeom prst="rect">
            <a:avLst/>
          </a:prstGeom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306156" y="3748726"/>
            <a:ext cx="2844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967368"/>
            <a:ext cx="11449280" cy="12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1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42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9442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929" y="1304700"/>
            <a:ext cx="5020882" cy="3512450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5590198" y="1304700"/>
            <a:ext cx="3002901" cy="34884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716270" y="3233430"/>
            <a:ext cx="689547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8" name="Овал 7"/>
          <p:cNvSpPr/>
          <p:nvPr/>
        </p:nvSpPr>
        <p:spPr>
          <a:xfrm>
            <a:off x="853247" y="2060222"/>
            <a:ext cx="381481" cy="5025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344771" y="1244618"/>
            <a:ext cx="689547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32084" y="3706982"/>
            <a:ext cx="689547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1" name="Овал 10"/>
          <p:cNvSpPr/>
          <p:nvPr/>
        </p:nvSpPr>
        <p:spPr>
          <a:xfrm>
            <a:off x="3142156" y="3942752"/>
            <a:ext cx="689547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2" name="Овал 11"/>
          <p:cNvSpPr/>
          <p:nvPr/>
        </p:nvSpPr>
        <p:spPr>
          <a:xfrm>
            <a:off x="4670386" y="1723062"/>
            <a:ext cx="689547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</a:p>
        </p:txBody>
      </p:sp>
      <p:sp>
        <p:nvSpPr>
          <p:cNvPr id="13" name="Овал 12"/>
          <p:cNvSpPr/>
          <p:nvPr/>
        </p:nvSpPr>
        <p:spPr>
          <a:xfrm>
            <a:off x="417608" y="3000146"/>
            <a:ext cx="689547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</a:p>
        </p:txBody>
      </p:sp>
      <p:sp>
        <p:nvSpPr>
          <p:cNvPr id="16" name="Овал 15"/>
          <p:cNvSpPr/>
          <p:nvPr/>
        </p:nvSpPr>
        <p:spPr>
          <a:xfrm>
            <a:off x="2309288" y="3932798"/>
            <a:ext cx="689547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564851" y="1415908"/>
            <a:ext cx="689547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056378" y="3723885"/>
            <a:ext cx="689547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012863" y="2269864"/>
            <a:ext cx="689547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950305" y="1349810"/>
            <a:ext cx="689547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062047" y="2729476"/>
            <a:ext cx="642468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59115" y="2361846"/>
            <a:ext cx="689547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2451" y="3977169"/>
            <a:ext cx="914400" cy="462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081" y="3759628"/>
            <a:ext cx="436817" cy="21458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5591331" y="1349808"/>
            <a:ext cx="3001768" cy="507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деревня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Мормаль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Гомельская область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0"/>
          <a:srcRect l="4080" r="2190" b="5403"/>
          <a:stretch/>
        </p:blipFill>
        <p:spPr>
          <a:xfrm>
            <a:off x="5674242" y="1906069"/>
            <a:ext cx="1101485" cy="1608451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5674242" y="3675464"/>
            <a:ext cx="1101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Жуйков 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Петрович</a:t>
            </a:r>
            <a:endParaRPr lang="ru-RU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2290" y="1926792"/>
            <a:ext cx="1169994" cy="1679257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6255787" y="4477787"/>
            <a:ext cx="14069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марта 1944 г.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80775" y="1349809"/>
            <a:ext cx="3017782" cy="492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посёлок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Осинторф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Витебская область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2170" y="1893851"/>
            <a:ext cx="1102550" cy="166835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31943" y="1864361"/>
            <a:ext cx="1109065" cy="1671374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9491006" y="4479746"/>
            <a:ext cx="1595838" cy="345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июня 1944 г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029697" y="164667"/>
            <a:ext cx="8132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Составьте из букв названия двух населённых пунктов, 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был совершён групповой подвиг самопожертвования.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202169" y="3643876"/>
            <a:ext cx="1102551" cy="618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Ильченко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</a:t>
            </a:r>
          </a:p>
          <a:p>
            <a:pPr algn="ctr"/>
            <a:r>
              <a:rPr lang="ru-RU" sz="1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Ануфриевич</a:t>
            </a:r>
            <a:endParaRPr lang="ru-RU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526911" y="3685509"/>
            <a:ext cx="1114097" cy="562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Шавалеев</a:t>
            </a:r>
            <a:endParaRPr lang="ru-RU" sz="1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Барый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Ганиевич</a:t>
            </a:r>
            <a:endParaRPr lang="ru-RU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3929" y="1391396"/>
            <a:ext cx="415614" cy="4156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771133">
            <a:off x="994421" y="3725623"/>
            <a:ext cx="438950" cy="213378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1366904" y="3975152"/>
            <a:ext cx="474020" cy="695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245990" y="3722941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12" b="98230" l="27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8" y="1349808"/>
            <a:ext cx="5173723" cy="3475301"/>
          </a:xfrm>
        </p:spPr>
      </p:pic>
      <p:sp>
        <p:nvSpPr>
          <p:cNvPr id="38" name="Прямоугольник 37"/>
          <p:cNvSpPr/>
          <p:nvPr/>
        </p:nvSpPr>
        <p:spPr>
          <a:xfrm>
            <a:off x="7107003" y="3643876"/>
            <a:ext cx="1175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Мазилин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Филипп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</a:t>
            </a:r>
            <a:endParaRPr lang="ru-RU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 rot="1029137">
            <a:off x="663280" y="3704893"/>
            <a:ext cx="661213" cy="3844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56443" y="3424051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pic>
        <p:nvPicPr>
          <p:cNvPr id="20" name="мормаль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32007" y="4936563"/>
            <a:ext cx="609600" cy="609600"/>
          </a:xfrm>
          <a:prstGeom prst="rect">
            <a:avLst/>
          </a:prstGeom>
        </p:spPr>
      </p:pic>
      <p:pic>
        <p:nvPicPr>
          <p:cNvPr id="47" name="осинтоф 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22111" y="4936563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9"/>
          <a:srcRect l="821" t="23471" r="67" b="22029"/>
          <a:stretch/>
        </p:blipFill>
        <p:spPr>
          <a:xfrm flipH="1">
            <a:off x="90638" y="5502757"/>
            <a:ext cx="12268691" cy="1300725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2714946" y="5690943"/>
            <a:ext cx="493836" cy="651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4853962"/>
            <a:ext cx="2433853" cy="188164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80775" y="1321594"/>
            <a:ext cx="3017782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4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66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3" grpId="0" animBg="1"/>
      <p:bldP spid="30" grpId="0"/>
      <p:bldP spid="36" grpId="0"/>
      <p:bldP spid="39" grpId="0"/>
      <p:bldP spid="14" grpId="0"/>
      <p:bldP spid="44" grpId="0"/>
      <p:bldP spid="41" grpId="0"/>
      <p:bldP spid="42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0367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1314997"/>
              </p:ext>
            </p:extLst>
          </p:nvPr>
        </p:nvGraphicFramePr>
        <p:xfrm>
          <a:off x="132699" y="1557047"/>
          <a:ext cx="3338792" cy="1826260"/>
        </p:xfrm>
        <a:graphic>
          <a:graphicData uri="http://schemas.openxmlformats.org/drawingml/2006/table">
            <a:tbl>
              <a:tblPr firstRow="1" firstCol="1" bandRow="1"/>
              <a:tblGrid>
                <a:gridCol w="769013"/>
                <a:gridCol w="867103"/>
                <a:gridCol w="740980"/>
                <a:gridCol w="961696"/>
              </a:tblGrid>
              <a:tr h="1907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 smtClean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b="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31858" y="1063097"/>
            <a:ext cx="1428671" cy="220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777783" y="1250681"/>
            <a:ext cx="538058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67543" y="1230559"/>
            <a:ext cx="4625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Бумагин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Иосиф Романович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67543" y="1688798"/>
            <a:ext cx="462504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(17.10.1907–24. 04.1945)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54304" y="2044165"/>
            <a:ext cx="67131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Витебск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смерти: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Бреслау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(Вроцлав), Польша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пулемётного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взвода  396-го стрел-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кового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135-й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стрелковой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дивизии 6-й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1-го Украинского фронта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Союза,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7834" y="115855"/>
            <a:ext cx="11808005" cy="1169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таблицы умножения расшифруйте фамилию уроженца Витебска, который стал последним воином Великой Отечественной войны, закрывшим собой амбразуру дзота за 15 дней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Победы. Для этого следует найти букву на пересечении чисел, которые образуют следующие произведения: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бумагин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6193" y="3411956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r="9250"/>
          <a:stretch/>
        </p:blipFill>
        <p:spPr>
          <a:xfrm>
            <a:off x="585090" y="5112914"/>
            <a:ext cx="11606910" cy="19511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801" y="5633112"/>
            <a:ext cx="1584356" cy="122488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93183" y="3879889"/>
            <a:ext cx="11662610" cy="1866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Память: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его честь названы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улицы в Витебске, Городке и Биробиджане, сквер в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Биробиджане. 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сквере у завода «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Дальсельмаш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Биробиджане установлен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памятник,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здании цеха завода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мемориальная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доска. Также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мемориальная доска установлена на одном из жилых домов по улице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Пионерской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Биробиджане. В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году его имя было увековечено на отдельном гранитном пилоне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Аллеи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в Сквере Победы в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Биробиджане. Имя И. Р.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Бумагина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присвоено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Городокской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школе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Витебской области.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83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3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69"/>
            <a:ext cx="12192000" cy="6812462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1631325" y="154546"/>
            <a:ext cx="8929350" cy="6548904"/>
            <a:chOff x="285750" y="1065025"/>
            <a:chExt cx="7651012" cy="5490828"/>
          </a:xfrm>
        </p:grpSpPr>
        <p:pic>
          <p:nvPicPr>
            <p:cNvPr id="35" name="Объект 6"/>
            <p:cNvPicPr>
              <a:picLocks noGrp="1"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901" y="1065026"/>
              <a:ext cx="2305050" cy="2266950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50" y="1065027"/>
              <a:ext cx="2419350" cy="2286000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562" y="4669903"/>
              <a:ext cx="1981200" cy="1885950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850" y="4650852"/>
              <a:ext cx="2324100" cy="1905000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610" y="2847311"/>
              <a:ext cx="1962150" cy="2305050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5495" y="2847311"/>
              <a:ext cx="2324100" cy="234315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852" y="2847311"/>
              <a:ext cx="2324100" cy="2343150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50" y="2847311"/>
              <a:ext cx="2419350" cy="2305050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562" y="1065025"/>
              <a:ext cx="1981200" cy="2305050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5493" y="1065026"/>
              <a:ext cx="2305050" cy="2286000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5497" y="4669902"/>
              <a:ext cx="2305050" cy="1885950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50" y="4660377"/>
              <a:ext cx="2400300" cy="1885950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824190"/>
            <a:ext cx="2389839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5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1226"/>
            <a:ext cx="12192000" cy="69092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083" y="199293"/>
            <a:ext cx="7921835" cy="56056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ГЕРОИ-МАТРОСОВЦЫ НА БЕЛОРУССКОЙ ЗЕМЛЕ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01" y="1056801"/>
            <a:ext cx="803220" cy="11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4225" y="1056801"/>
            <a:ext cx="809591" cy="118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3254" y="1074200"/>
            <a:ext cx="818909" cy="11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730" y="2235007"/>
            <a:ext cx="1842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Н.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16612" y="2235007"/>
            <a:ext cx="1904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С.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07" y="2857122"/>
            <a:ext cx="728409" cy="118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3908" y="2857122"/>
            <a:ext cx="830224" cy="118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8897" y="2874521"/>
            <a:ext cx="767430" cy="118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2433" y="4057497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Зверев А. М.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471" y="4777359"/>
            <a:ext cx="766881" cy="1188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8807" y="5921654"/>
            <a:ext cx="1848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Калинкин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Г.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9873" y="4777359"/>
            <a:ext cx="858295" cy="1188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886178" y="5921654"/>
            <a:ext cx="15656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Искалиев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Сундуткали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73254" y="4794758"/>
            <a:ext cx="798717" cy="118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656711" y="5921654"/>
            <a:ext cx="14318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Мирошник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В.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1522" y="1056801"/>
            <a:ext cx="814499" cy="118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160720" y="2235007"/>
            <a:ext cx="1956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Жуйков Н. П. 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47121" y="2857122"/>
            <a:ext cx="783300" cy="11880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252282" y="4031490"/>
            <a:ext cx="1772978" cy="484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Ильченко И. А.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15721" y="1074200"/>
            <a:ext cx="789113" cy="118800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8695979" y="2252406"/>
            <a:ext cx="176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Белуш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 А.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76401" y="1074200"/>
            <a:ext cx="803156" cy="1188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26966" y="1074200"/>
            <a:ext cx="755684" cy="118800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0422808" y="2252406"/>
            <a:ext cx="176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Кутрухин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К. П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05057" y="2874521"/>
            <a:ext cx="810441" cy="1188000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6781555" y="4074896"/>
            <a:ext cx="2057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Майсурадзе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В.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69233" y="2874521"/>
            <a:ext cx="817493" cy="118800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8625307" y="4063124"/>
            <a:ext cx="190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Мурашко В. В.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58477" y="4777359"/>
            <a:ext cx="760588" cy="1188000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5253337" y="5921654"/>
            <a:ext cx="1770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Селезнёв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 Г.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72058" y="2874521"/>
            <a:ext cx="865501" cy="118800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10352136" y="4074896"/>
            <a:ext cx="190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 С. Д.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03221" y="4794758"/>
            <a:ext cx="814113" cy="1188000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6943373" y="5921654"/>
            <a:ext cx="1733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 В. Е.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75172" y="4794758"/>
            <a:ext cx="805614" cy="1188000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8617620" y="5921654"/>
            <a:ext cx="1920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Шершнёва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Р. И.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15997" y="4794758"/>
            <a:ext cx="777622" cy="1188000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10530652" y="5921654"/>
            <a:ext cx="1594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Шомин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К.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928277" y="2252406"/>
            <a:ext cx="176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Шабалеев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Б. Г.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91373" y="2252406"/>
            <a:ext cx="1562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Ежков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 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773670" y="4045122"/>
            <a:ext cx="1790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Зюльков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М.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51862" y="4055392"/>
            <a:ext cx="184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Мирошниченко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А.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1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622"/>
            <a:ext cx="12192000" cy="6846378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906" y="694258"/>
            <a:ext cx="1331427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5"/>
          <a:srcRect l="20000" r="19600" b="2381"/>
          <a:stretch/>
        </p:blipFill>
        <p:spPr>
          <a:xfrm flipH="1">
            <a:off x="4745612" y="694258"/>
            <a:ext cx="1395301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08" y="694258"/>
            <a:ext cx="1430399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Прямоугольник 30"/>
          <p:cNvSpPr/>
          <p:nvPr/>
        </p:nvSpPr>
        <p:spPr>
          <a:xfrm>
            <a:off x="1678700" y="2671349"/>
            <a:ext cx="1391300" cy="1013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Зайцев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Степанович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75992" y="694257"/>
            <a:ext cx="1463627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Прямоугольник 61"/>
          <p:cNvSpPr/>
          <p:nvPr/>
        </p:nvSpPr>
        <p:spPr>
          <a:xfrm>
            <a:off x="3175992" y="2827860"/>
            <a:ext cx="1140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Моисеевич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8700" y="694257"/>
            <a:ext cx="1391299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" name="Прямоугольник 67"/>
          <p:cNvSpPr/>
          <p:nvPr/>
        </p:nvSpPr>
        <p:spPr>
          <a:xfrm>
            <a:off x="4745612" y="2771427"/>
            <a:ext cx="1395301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Вирко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142308" y="2782257"/>
            <a:ext cx="1430399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Ващенко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Егорович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6248400" y="2797314"/>
            <a:ext cx="13299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Ермак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Иванович</a:t>
            </a:r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4326" y="694258"/>
            <a:ext cx="1366292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4" name="Прямоугольник 83"/>
          <p:cNvSpPr/>
          <p:nvPr/>
        </p:nvSpPr>
        <p:spPr>
          <a:xfrm>
            <a:off x="7684326" y="2782258"/>
            <a:ext cx="13600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Новицкий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Михайлович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41325" y="0"/>
            <a:ext cx="12233676" cy="54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БЕЛОРУСЫ, ЗАКРЫВШИЕ СОБОЙ АМБРАЗУРУ ДЗОТА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786" y="3722407"/>
            <a:ext cx="1323455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Прямоугольник 38"/>
          <p:cNvSpPr/>
          <p:nvPr/>
        </p:nvSpPr>
        <p:spPr>
          <a:xfrm>
            <a:off x="133786" y="5810407"/>
            <a:ext cx="1323456" cy="736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Шершнёва</a:t>
            </a:r>
            <a:endPara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Римма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6093" y="3722407"/>
            <a:ext cx="1334921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Прямоугольник 42"/>
          <p:cNvSpPr/>
          <p:nvPr/>
        </p:nvSpPr>
        <p:spPr>
          <a:xfrm>
            <a:off x="1636093" y="5797419"/>
            <a:ext cx="1334921" cy="742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Белуш</a:t>
            </a:r>
            <a:endPara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Андреевич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9866" y="3722407"/>
            <a:ext cx="1317365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3149865" y="5801677"/>
            <a:ext cx="13173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Мурашко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Васильевич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46083" y="3722407"/>
            <a:ext cx="1262560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639619" y="5807940"/>
            <a:ext cx="1262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Мустейкис</a:t>
            </a:r>
            <a:endPara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</a:t>
            </a:r>
          </a:p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87495" y="3722407"/>
            <a:ext cx="1374287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Прямоугольник 48"/>
          <p:cNvSpPr/>
          <p:nvPr/>
        </p:nvSpPr>
        <p:spPr>
          <a:xfrm>
            <a:off x="6075512" y="5797419"/>
            <a:ext cx="13862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Хадневич</a:t>
            </a:r>
            <a:endPara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Станислав</a:t>
            </a:r>
          </a:p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Дмитриевич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40634" y="3722407"/>
            <a:ext cx="1365886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Прямоугольник 50"/>
          <p:cNvSpPr/>
          <p:nvPr/>
        </p:nvSpPr>
        <p:spPr>
          <a:xfrm>
            <a:off x="7640632" y="5799548"/>
            <a:ext cx="13658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Аверьянов</a:t>
            </a:r>
          </a:p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</a:t>
            </a:r>
          </a:p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Филиппович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6611" y="694258"/>
            <a:ext cx="1337608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Прямоугольник 52"/>
          <p:cNvSpPr/>
          <p:nvPr/>
        </p:nvSpPr>
        <p:spPr>
          <a:xfrm>
            <a:off x="9156612" y="2743119"/>
            <a:ext cx="13376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Коваленко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Анисимович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85372" y="3722407"/>
            <a:ext cx="1351103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" name="Прямоугольник 54"/>
          <p:cNvSpPr/>
          <p:nvPr/>
        </p:nvSpPr>
        <p:spPr>
          <a:xfrm>
            <a:off x="9203328" y="5797419"/>
            <a:ext cx="12908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Костючек</a:t>
            </a:r>
            <a:endPara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Пётр</a:t>
            </a:r>
          </a:p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00213" y="694258"/>
            <a:ext cx="1435155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Прямоугольник 56"/>
          <p:cNvSpPr/>
          <p:nvPr/>
        </p:nvSpPr>
        <p:spPr>
          <a:xfrm>
            <a:off x="10600213" y="2782176"/>
            <a:ext cx="14331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Куприянов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Пётр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Иванович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15328" y="3722407"/>
            <a:ext cx="1318045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Прямоугольник 58"/>
          <p:cNvSpPr/>
          <p:nvPr/>
        </p:nvSpPr>
        <p:spPr>
          <a:xfrm>
            <a:off x="10715328" y="5797419"/>
            <a:ext cx="13180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Бумагин</a:t>
            </a:r>
            <a:endPara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Иосиф</a:t>
            </a:r>
          </a:p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Романович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9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6" name="Lev_Leshhenko_-_Den_Pobedy_484082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6478" y="7530537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488668"/>
            <a:ext cx="549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s-ES_tradn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www.youtube.com/watch?v=1KQeFkNQPOE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5" y="1"/>
            <a:ext cx="10089490" cy="656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3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649"/>
            <a:ext cx="12192000" cy="67260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881" y="-25119"/>
            <a:ext cx="6007955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 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долговременная</a:t>
            </a:r>
            <a:b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огневая точка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81" y="1060525"/>
            <a:ext cx="2971632" cy="21703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31" t="7932" r="11686" b="12621"/>
          <a:stretch/>
        </p:blipFill>
        <p:spPr>
          <a:xfrm>
            <a:off x="7984516" y="1226102"/>
            <a:ext cx="3012650" cy="2205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733" b="18542"/>
          <a:stretch/>
        </p:blipFill>
        <p:spPr>
          <a:xfrm>
            <a:off x="407881" y="3542106"/>
            <a:ext cx="2971632" cy="22302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0" b="1035"/>
          <a:stretch/>
        </p:blipFill>
        <p:spPr>
          <a:xfrm>
            <a:off x="3460844" y="1060525"/>
            <a:ext cx="2954992" cy="21703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766128" y="176651"/>
            <a:ext cx="344942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дзот 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деревоземляная </a:t>
            </a:r>
          </a:p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огневая точка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303" y="5136131"/>
            <a:ext cx="2176461" cy="1603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537" y="5624994"/>
            <a:ext cx="11400508" cy="1569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84516" y="3689682"/>
            <a:ext cx="3012650" cy="21719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62" t="21913" r="18442" b="28202"/>
          <a:stretch/>
        </p:blipFill>
        <p:spPr>
          <a:xfrm>
            <a:off x="3460844" y="3542106"/>
            <a:ext cx="2954992" cy="22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608" y="0"/>
            <a:ext cx="1224360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4686" y="77273"/>
            <a:ext cx="8122629" cy="7819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ЗАКРЫЛИ СОБОЙ АМБРАЗУРУ ВРАЖЕСКОГО ДОТА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718" b="-1529"/>
          <a:stretch/>
        </p:blipFill>
        <p:spPr>
          <a:xfrm>
            <a:off x="2784663" y="2537360"/>
            <a:ext cx="1905920" cy="29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547" y="2537360"/>
            <a:ext cx="1865842" cy="29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748936" y="1093325"/>
            <a:ext cx="4681064" cy="1287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МАТРОСОВ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МАТВЕЕВИЧ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(05.02.1924–27.02.1943)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рядовой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254-го гвардейского стрелкового полка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96541" y="1356319"/>
            <a:ext cx="42429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ПАНКРАТОВ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КОНСТАНТИНОВИЧ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(10.03.1917–24.08.1941)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политрук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125-го танкового полка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91" y="4897713"/>
            <a:ext cx="2176461" cy="16033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208" y="4929677"/>
            <a:ext cx="11400508" cy="2249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6547" y="5015875"/>
            <a:ext cx="2365453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5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1608" y="0"/>
            <a:ext cx="12243608" cy="68382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1192" y="45151"/>
            <a:ext cx="3609616" cy="13255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МАРШРУТНЫЙ ЛИСТ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98" y="4905557"/>
            <a:ext cx="2176461" cy="1603387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094627"/>
              </p:ext>
            </p:extLst>
          </p:nvPr>
        </p:nvGraphicFramePr>
        <p:xfrm>
          <a:off x="2717834" y="1077434"/>
          <a:ext cx="6807941" cy="4629816"/>
        </p:xfrm>
        <a:graphic>
          <a:graphicData uri="http://schemas.openxmlformats.org/drawingml/2006/table">
            <a:tbl>
              <a:tblPr firstRow="1" firstCol="1" bandRow="1">
                <a:noFill/>
                <a:tableStyleId>{5940675A-B579-460E-94D1-54222C63F5DA}</a:tableStyleId>
              </a:tblPr>
              <a:tblGrid>
                <a:gridCol w="724641"/>
                <a:gridCol w="3962400"/>
                <a:gridCol w="2120900"/>
              </a:tblGrid>
              <a:tr h="138179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станций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баллов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32385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10795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«Кроссворд»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32385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10795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«Юные герои»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32385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10795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«Шифровка»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32385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10795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«Собери слово»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32385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10795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 15 дней до Победы»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51" y="5088860"/>
            <a:ext cx="11400508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0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12192000" cy="68124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6447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Вставьте в кроссворд пропущенные буквы, и узнаете фамилии белорусов, закрывших собой амбразуру </a:t>
            </a:r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дзота. 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17" y="4852250"/>
            <a:ext cx="2362302" cy="17402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3" b="3060"/>
          <a:stretch/>
        </p:blipFill>
        <p:spPr>
          <a:xfrm>
            <a:off x="6404220" y="1212942"/>
            <a:ext cx="4121239" cy="4386573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790751"/>
              </p:ext>
            </p:extLst>
          </p:nvPr>
        </p:nvGraphicFramePr>
        <p:xfrm>
          <a:off x="1666540" y="2487604"/>
          <a:ext cx="3071140" cy="18827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14228"/>
                <a:gridCol w="614228"/>
                <a:gridCol w="614228"/>
                <a:gridCol w="614228"/>
                <a:gridCol w="614228"/>
              </a:tblGrid>
              <a:tr h="470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70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16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70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endParaRPr lang="ru-RU" sz="16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16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endParaRPr lang="ru-RU" sz="16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70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endParaRPr lang="ru-RU" sz="16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endParaRPr lang="ru-RU" sz="16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endParaRPr lang="ru-RU" sz="16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0749" y="5000992"/>
            <a:ext cx="11400508" cy="2249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6547" y="4908240"/>
            <a:ext cx="2365453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1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01719" cy="6870216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277" y="2660241"/>
            <a:ext cx="1064469" cy="1549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5"/>
          <a:srcRect l="20000" r="19600" b="2381"/>
          <a:stretch/>
        </p:blipFill>
        <p:spPr>
          <a:xfrm flipH="1">
            <a:off x="4863685" y="35421"/>
            <a:ext cx="1028062" cy="1538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22" y="2682858"/>
            <a:ext cx="1061656" cy="1549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Прямоугольник 30"/>
          <p:cNvSpPr/>
          <p:nvPr/>
        </p:nvSpPr>
        <p:spPr>
          <a:xfrm>
            <a:off x="59460" y="1588190"/>
            <a:ext cx="2007381" cy="954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Зайцев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Степанович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(09.10.1926–16.04.1945)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Зелов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Германия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20377" y="35421"/>
            <a:ext cx="1132979" cy="155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Прямоугольник 61"/>
          <p:cNvSpPr/>
          <p:nvPr/>
        </p:nvSpPr>
        <p:spPr>
          <a:xfrm>
            <a:off x="2284080" y="1588189"/>
            <a:ext cx="20055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Антонов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Моисеевич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(11.03.1923–04.08.1943)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Орёл, Россия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876" y="35421"/>
            <a:ext cx="1166549" cy="155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" name="Прямоугольник 67"/>
          <p:cNvSpPr/>
          <p:nvPr/>
        </p:nvSpPr>
        <p:spPr>
          <a:xfrm>
            <a:off x="4183325" y="1573866"/>
            <a:ext cx="2352375" cy="95410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Вирко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Васильевич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(1926–04.02.1945)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пос.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Викбольд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-23709" y="4209975"/>
            <a:ext cx="2173719" cy="11695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Ващенко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Егорович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(29.10.1921–05.09.1942)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пос. Опытная Станция, Россия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4051526" y="4209975"/>
            <a:ext cx="26159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Ермак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Иванович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(15.05.1924–19.07.1943)</a:t>
            </a:r>
          </a:p>
          <a:p>
            <a:pPr algn="ctr"/>
            <a:r>
              <a:rPr 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Синявинские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Высоты, Россия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7351" y="2682858"/>
            <a:ext cx="1039031" cy="1527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4" name="Прямоугольник 83"/>
          <p:cNvSpPr/>
          <p:nvPr/>
        </p:nvSpPr>
        <p:spPr>
          <a:xfrm>
            <a:off x="2282425" y="4209975"/>
            <a:ext cx="200888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Новицкий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Михайлович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(23.04.1919–10.10.1942)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Куринская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Россия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67499" y="108801"/>
            <a:ext cx="5524501" cy="6087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— Ващенко, 2 — Ермак, 3 — Зайцев, 4 — Антонов, 5 — Новицкий, 6 —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Вирко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3" b="3060"/>
          <a:stretch/>
        </p:blipFill>
        <p:spPr>
          <a:xfrm>
            <a:off x="8540607" y="1035253"/>
            <a:ext cx="3524394" cy="3751302"/>
          </a:xfrm>
          <a:prstGeom prst="rect">
            <a:avLst/>
          </a:prstGeom>
        </p:spPr>
      </p:pic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403733"/>
              </p:ext>
            </p:extLst>
          </p:nvPr>
        </p:nvGraphicFramePr>
        <p:xfrm>
          <a:off x="6941996" y="900388"/>
          <a:ext cx="2040770" cy="138222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8154"/>
                <a:gridCol w="408154"/>
                <a:gridCol w="408154"/>
                <a:gridCol w="408154"/>
                <a:gridCol w="408154"/>
              </a:tblGrid>
              <a:tr h="343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43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43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43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9" name="Рисунок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527" y="5245861"/>
            <a:ext cx="2188341" cy="161213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41032" y="5007997"/>
            <a:ext cx="11400508" cy="224961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0157" y="5126609"/>
            <a:ext cx="2365453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7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2" grpId="0"/>
      <p:bldP spid="68" grpId="0"/>
      <p:bldP spid="71" grpId="0"/>
      <p:bldP spid="78" grpId="0"/>
      <p:bldP spid="84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234" y="0"/>
            <a:ext cx="1225723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27576" y="1024628"/>
            <a:ext cx="4192627" cy="470763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105477" y="1018770"/>
            <a:ext cx="4518985" cy="58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ШЕРШНЁВА </a:t>
            </a:r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РИММА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3408" y="4009499"/>
            <a:ext cx="4527992" cy="1113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(28.07.1925–06.12.1942)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Связная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разведчица, радистка партизанского отряда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Гастелло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7038" y="1600303"/>
            <a:ext cx="1535863" cy="2409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60283" y="142390"/>
            <a:ext cx="11871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Определите, какой путь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приведёт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к центру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лабиринта. Из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букв, встретившихся вам на пути, составьте фамилию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17-летней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партизанки и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16-летнего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партизана, повторивших подвиг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Матросова.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737180" y="987006"/>
            <a:ext cx="3389586" cy="613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БЕЛУШ МИХАИЛ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0874" y="1600302"/>
            <a:ext cx="1484463" cy="2377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белуш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2117" y="3368689"/>
            <a:ext cx="609600" cy="609600"/>
          </a:xfrm>
          <a:prstGeom prst="rect">
            <a:avLst/>
          </a:prstGeom>
        </p:spPr>
      </p:pic>
      <p:pic>
        <p:nvPicPr>
          <p:cNvPr id="3" name="шершнева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28371" y="3368690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928099" y="3978289"/>
            <a:ext cx="3198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27.11.1927–16.06.1944)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Подрывник партизанского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«Октябрь»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Первомайской бригады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/>
          <a:srcRect t="25897" r="-412"/>
          <a:stretch/>
        </p:blipFill>
        <p:spPr>
          <a:xfrm>
            <a:off x="151030" y="5710989"/>
            <a:ext cx="11447411" cy="16670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08" y="5311545"/>
            <a:ext cx="2041584" cy="15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2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4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36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00" y="5014045"/>
            <a:ext cx="2176461" cy="16033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67635" y="6512004"/>
            <a:ext cx="4905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https://youtu.be/xO8eCEmiJiM?feature=shared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91237"/>
            <a:ext cx="7645400" cy="43069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5396"/>
            <a:ext cx="2870200" cy="345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5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295"/>
            <a:ext cx="12192000" cy="69702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69027" y="6481802"/>
            <a:ext cx="5356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s-ES_tradn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www.youtube.com/watch?v=4QPQ9vAeauU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0"/>
          <a:stretch/>
        </p:blipFill>
        <p:spPr>
          <a:xfrm>
            <a:off x="1066800" y="315218"/>
            <a:ext cx="10058400" cy="4876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8" y="5192018"/>
            <a:ext cx="217646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7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2913</TotalTime>
  <Words>749</Words>
  <Application>Microsoft Office PowerPoint</Application>
  <PresentationFormat>Произвольный</PresentationFormat>
  <Paragraphs>271</Paragraphs>
  <Slides>16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дот — долговременная  огневая точка</vt:lpstr>
      <vt:lpstr>ЗАКРЫЛИ СОБОЙ АМБРАЗУРУ ВРАЖЕСКОГО ДОТА</vt:lpstr>
      <vt:lpstr>МАРШРУТНЫЙ ЛИСТ</vt:lpstr>
      <vt:lpstr>Вставьте в кроссворд пропущенные буквы, и узнаете фамилии белорусов, закрывших собой амбразуру дзота. </vt:lpstr>
      <vt:lpstr>Презентация PowerPoint</vt:lpstr>
      <vt:lpstr>Презентация PowerPoint</vt:lpstr>
      <vt:lpstr>Презентация PowerPoint</vt:lpstr>
      <vt:lpstr>Презентация PowerPoint</vt:lpstr>
      <vt:lpstr>Селезнёв Михаил Григорьевич (11.10.1915–30.06.1944)  д. Сычково, Бобруйский район, Могилёвская область</vt:lpstr>
      <vt:lpstr>Презентация PowerPoint</vt:lpstr>
      <vt:lpstr>               </vt:lpstr>
      <vt:lpstr>Презентация PowerPoint</vt:lpstr>
      <vt:lpstr>ГЕРОИ-МАТРОСОВЦЫ НА БЕЛОРУССКОЙ ЗЕМЛЕ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Яна Капуста</cp:lastModifiedBy>
  <cp:revision>211</cp:revision>
  <dcterms:created xsi:type="dcterms:W3CDTF">2024-12-08T08:01:01Z</dcterms:created>
  <dcterms:modified xsi:type="dcterms:W3CDTF">2025-03-28T07:04:32Z</dcterms:modified>
</cp:coreProperties>
</file>